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315" r:id="rId2"/>
    <p:sldId id="302" r:id="rId3"/>
    <p:sldId id="304" r:id="rId4"/>
    <p:sldId id="308" r:id="rId5"/>
    <p:sldId id="307" r:id="rId6"/>
    <p:sldId id="305" r:id="rId7"/>
    <p:sldId id="311" r:id="rId8"/>
    <p:sldId id="317" r:id="rId9"/>
    <p:sldId id="318" r:id="rId10"/>
    <p:sldId id="320" r:id="rId11"/>
    <p:sldId id="324" r:id="rId12"/>
    <p:sldId id="323" r:id="rId13"/>
    <p:sldId id="326" r:id="rId14"/>
    <p:sldId id="328" r:id="rId15"/>
    <p:sldId id="330"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A711"/>
    <a:srgbClr val="003296"/>
    <a:srgbClr val="005828"/>
    <a:srgbClr val="008A3E"/>
    <a:srgbClr val="007635"/>
    <a:srgbClr val="CD6209"/>
    <a:srgbClr val="33CC33"/>
    <a:srgbClr val="00FF00"/>
    <a:srgbClr val="00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4" autoAdjust="0"/>
  </p:normalViewPr>
  <p:slideViewPr>
    <p:cSldViewPr>
      <p:cViewPr varScale="1">
        <p:scale>
          <a:sx n="101" d="100"/>
          <a:sy n="101" d="100"/>
        </p:scale>
        <p:origin x="191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780D0-67C5-409B-A5CA-15178E8847E2}" type="datetimeFigureOut">
              <a:rPr lang="ru-RU" smtClean="0"/>
              <a:pPr/>
              <a:t>14.06.2024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021BF-7C79-4C8D-A42F-15E43A1482CB}" type="slidenum">
              <a:rPr lang="ru-RU" smtClean="0"/>
              <a:pPr/>
              <a:t>‹#›</a:t>
            </a:fld>
            <a:endParaRPr lang="ru-RU"/>
          </a:p>
        </p:txBody>
      </p:sp>
    </p:spTree>
    <p:extLst>
      <p:ext uri="{BB962C8B-B14F-4D97-AF65-F5344CB8AC3E}">
        <p14:creationId xmlns:p14="http://schemas.microsoft.com/office/powerpoint/2010/main" val="192528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57021BF-7C79-4C8D-A42F-15E43A1482CB}" type="slidenum">
              <a:rPr lang="ru-RU" smtClean="0"/>
              <a:pPr/>
              <a:t>4</a:t>
            </a:fld>
            <a:endParaRPr lang="ru-RU"/>
          </a:p>
        </p:txBody>
      </p:sp>
    </p:spTree>
    <p:extLst>
      <p:ext uri="{BB962C8B-B14F-4D97-AF65-F5344CB8AC3E}">
        <p14:creationId xmlns:p14="http://schemas.microsoft.com/office/powerpoint/2010/main" val="161947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0A66AE-81F5-474A-B74B-EE41E9320F19}" type="datetimeFigureOut">
              <a:rPr lang="uk-UA" smtClean="0"/>
              <a:pPr/>
              <a:t>14.06.2024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pPr/>
              <a:t>14.06.2024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6408712"/>
          </a:xfrm>
          <a:ln>
            <a:noFill/>
          </a:ln>
        </p:spPr>
        <p:style>
          <a:lnRef idx="1">
            <a:schemeClr val="accent4"/>
          </a:lnRef>
          <a:fillRef idx="2">
            <a:schemeClr val="accent4"/>
          </a:fillRef>
          <a:effectRef idx="1">
            <a:schemeClr val="accent4"/>
          </a:effectRef>
          <a:fontRef idx="minor">
            <a:schemeClr val="dk1"/>
          </a:fontRef>
        </p:style>
        <p:txBody>
          <a:bodyPr>
            <a:normAutofit/>
          </a:bodyPr>
          <a:lstStyle/>
          <a:p>
            <a:pPr algn="just">
              <a:buNone/>
            </a:pPr>
            <a:endParaRPr lang="uk-UA"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uk-UA"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uk-UA"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uk-UA"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uk-UA"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uk-UA" sz="3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Правила безпеки громадян </a:t>
            </a:r>
          </a:p>
          <a:p>
            <a:pPr algn="ctr">
              <a:buNone/>
            </a:pPr>
            <a:r>
              <a:rPr lang="uk-UA" sz="35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залізничному транспорті України</a:t>
            </a:r>
          </a:p>
          <a:p>
            <a:pPr algn="ctr">
              <a:buNone/>
            </a:pPr>
            <a:endParaRPr lang="uk-UA"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uk-UA"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uk-UA"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endParaRPr lang="ru-RU" sz="2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3"/>
          <p:cNvPicPr>
            <a:picLocks noChangeAspect="1" noChangeArrowheads="1"/>
          </p:cNvPicPr>
          <p:nvPr/>
        </p:nvPicPr>
        <p:blipFill>
          <a:blip r:embed="rId2" cstate="print"/>
          <a:srcRect t="15447" b="14381"/>
          <a:stretch>
            <a:fillRect/>
          </a:stretch>
        </p:blipFill>
        <p:spPr bwMode="auto">
          <a:xfrm>
            <a:off x="539552" y="404664"/>
            <a:ext cx="2842426" cy="1494026"/>
          </a:xfrm>
          <a:prstGeom prst="rect">
            <a:avLst/>
          </a:prstGeom>
          <a:noFill/>
          <a:ln w="9525">
            <a:noFill/>
            <a:miter lim="800000"/>
            <a:headEnd/>
            <a:tailEnd/>
          </a:ln>
          <a:effectLst/>
        </p:spPr>
      </p:pic>
      <p:pic>
        <p:nvPicPr>
          <p:cNvPr id="5" name="Picture 2" descr="C:\Users\Андрій\Desktop\Лекція для дітей в школи\images (13).jpg"/>
          <p:cNvPicPr>
            <a:picLocks noChangeAspect="1" noChangeArrowheads="1"/>
          </p:cNvPicPr>
          <p:nvPr/>
        </p:nvPicPr>
        <p:blipFill>
          <a:blip r:embed="rId3" cstate="print"/>
          <a:srcRect/>
          <a:stretch>
            <a:fillRect/>
          </a:stretch>
        </p:blipFill>
        <p:spPr bwMode="auto">
          <a:xfrm>
            <a:off x="3416386" y="260648"/>
            <a:ext cx="2820456" cy="1631214"/>
          </a:xfrm>
          <a:prstGeom prst="rect">
            <a:avLst/>
          </a:prstGeom>
          <a:noFill/>
        </p:spPr>
      </p:pic>
      <p:pic>
        <p:nvPicPr>
          <p:cNvPr id="6" name="Picture 3" descr="C:\Users\Андрій\Desktop\Лекція для дітей в школи\завантаження (2).jpg"/>
          <p:cNvPicPr>
            <a:picLocks noChangeAspect="1" noChangeArrowheads="1"/>
          </p:cNvPicPr>
          <p:nvPr/>
        </p:nvPicPr>
        <p:blipFill>
          <a:blip r:embed="rId4" cstate="print"/>
          <a:srcRect/>
          <a:stretch>
            <a:fillRect/>
          </a:stretch>
        </p:blipFill>
        <p:spPr bwMode="auto">
          <a:xfrm>
            <a:off x="6301810" y="260648"/>
            <a:ext cx="2518662" cy="16561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6276" y="218045"/>
            <a:ext cx="8715436" cy="648072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dirty="0" smtClean="0">
                <a:solidFill>
                  <a:schemeClr val="tx1"/>
                </a:solidFill>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ПАСАЖИРАМ ЗАБОРОНЯЄТЬСЯ:</a:t>
            </a:r>
          </a:p>
          <a:p>
            <a:pPr marL="0" indent="0" algn="ctr">
              <a:buNone/>
            </a:pPr>
            <a:endPar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pPr>
            <a:r>
              <a:rPr lang="uk-UA" sz="2400" dirty="0" smtClean="0">
                <a:solidFill>
                  <a:schemeClr val="tx1"/>
                </a:solidFill>
                <a:latin typeface="Times New Roman" pitchFamily="18" charset="0"/>
                <a:cs typeface="Times New Roman" pitchFamily="18" charset="0"/>
              </a:rPr>
              <a:t>    Заходити  у  вагон  і  виходити  з  вагона  під час руху поїзда.</a:t>
            </a:r>
          </a:p>
          <a:p>
            <a:pPr marL="0" indent="0" algn="just">
              <a:buNone/>
            </a:pPr>
            <a:r>
              <a:rPr lang="uk-UA" sz="2400" dirty="0" smtClean="0">
                <a:solidFill>
                  <a:schemeClr val="tx1"/>
                </a:solidFill>
                <a:latin typeface="Times New Roman" pitchFamily="18" charset="0"/>
                <a:cs typeface="Times New Roman" pitchFamily="18" charset="0"/>
              </a:rPr>
              <a:t>    Висуватися  з  вікон  вагонів і дверей тамбурів під час руху поїздів та викидати сторонні предмети (пляшки, пакети тощо) з вікон і дверей вагонів.</a:t>
            </a:r>
          </a:p>
          <a:p>
            <a:pPr marL="0" indent="0" algn="just">
              <a:buNone/>
            </a:pPr>
            <a:r>
              <a:rPr lang="uk-UA" sz="2400" dirty="0" smtClean="0">
                <a:solidFill>
                  <a:schemeClr val="tx1"/>
                </a:solidFill>
                <a:latin typeface="Times New Roman" pitchFamily="18" charset="0"/>
                <a:cs typeface="Times New Roman" pitchFamily="18" charset="0"/>
              </a:rPr>
              <a:t>    Стояти  на  підніжках  і  перехідних площадках вагонів, самостійно відчиняти двері вагонів під  час  руху  та  на  стоянці поїзда, затримувати автоматичні двері вагонів під час їх зачинення та   відчинення.</a:t>
            </a:r>
          </a:p>
          <a:p>
            <a:pPr marL="0" indent="0" algn="just">
              <a:buNone/>
            </a:pPr>
            <a:r>
              <a:rPr lang="uk-UA" sz="2400" dirty="0" smtClean="0">
                <a:solidFill>
                  <a:schemeClr val="tx1"/>
                </a:solidFill>
                <a:latin typeface="Times New Roman" pitchFamily="18" charset="0"/>
                <a:cs typeface="Times New Roman" pitchFamily="18" charset="0"/>
              </a:rPr>
              <a:t>    Провозити у вагонах легкозаймисті,  шкідливі і вибухові речовини.</a:t>
            </a:r>
          </a:p>
          <a:p>
            <a:pPr marL="0" indent="0" algn="just">
              <a:buNone/>
            </a:pPr>
            <a:r>
              <a:rPr lang="uk-UA" sz="2400" dirty="0" smtClean="0">
                <a:solidFill>
                  <a:schemeClr val="tx1"/>
                </a:solidFill>
                <a:latin typeface="Times New Roman" pitchFamily="18" charset="0"/>
                <a:cs typeface="Times New Roman" pitchFamily="18" charset="0"/>
              </a:rPr>
              <a:t>    Проїжджати на  дахах,  підніжках,  перехідних  площадках вагонів.</a:t>
            </a:r>
          </a:p>
          <a:p>
            <a:pPr marL="0" indent="0" algn="just">
              <a:buNone/>
            </a:pPr>
            <a:r>
              <a:rPr lang="uk-UA" sz="2400" dirty="0" smtClean="0">
                <a:solidFill>
                  <a:schemeClr val="tx1"/>
                </a:solidFill>
                <a:latin typeface="Times New Roman" pitchFamily="18" charset="0"/>
                <a:cs typeface="Times New Roman" pitchFamily="18" charset="0"/>
              </a:rPr>
              <a:t>    Знаходитись в потязі у нетверезому стані.</a:t>
            </a:r>
          </a:p>
          <a:p>
            <a:pPr marL="0" indent="0" algn="ctr">
              <a:buNone/>
            </a:pPr>
            <a:endPar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6276" y="218045"/>
            <a:ext cx="8715436" cy="6480720"/>
          </a:xfrm>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a:buNone/>
            </a:pPr>
            <a:r>
              <a:rPr lang="uk-UA" dirty="0" smtClean="0">
                <a:solidFill>
                  <a:schemeClr val="tx1"/>
                </a:solidFill>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ПАСАЖИРАМ ЗАБОРОНЯЄТЬСЯ:</a:t>
            </a:r>
          </a:p>
          <a:p>
            <a:pPr marL="0" indent="0" algn="ctr">
              <a:buNone/>
            </a:pPr>
            <a:endParaRPr lang="ru-RU" sz="9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spcBef>
                <a:spcPts val="0"/>
              </a:spcBef>
              <a:buNone/>
            </a:pPr>
            <a:r>
              <a:rPr lang="uk-UA" sz="2400" dirty="0" smtClean="0">
                <a:solidFill>
                  <a:schemeClr val="tx1"/>
                </a:solidFill>
                <a:latin typeface="Times New Roman" pitchFamily="18" charset="0"/>
                <a:cs typeface="Times New Roman" pitchFamily="18" charset="0"/>
              </a:rPr>
              <a:t>    Проїжджати у вантажних поїздах без спеціального дозволу.</a:t>
            </a:r>
            <a:endParaRPr lang="uk-UA"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spcBef>
                <a:spcPts val="0"/>
              </a:spcBef>
              <a:buNone/>
            </a:pPr>
            <a:r>
              <a:rPr lang="uk-UA" sz="2400" dirty="0" smtClean="0">
                <a:solidFill>
                  <a:schemeClr val="tx1"/>
                </a:solidFill>
                <a:latin typeface="Times New Roman" pitchFamily="18" charset="0"/>
                <a:cs typeface="Times New Roman" pitchFamily="18" charset="0"/>
              </a:rPr>
              <a:t>    Стояти  на  підніжках  і  перехідних площадках вагонів, самостійно відчиняти двері вагонів під  час  руху  та  на  стоянці поїзда, затримувати автоматичні двері вагонів під час їх зачинення та   відчинення.</a:t>
            </a:r>
          </a:p>
          <a:p>
            <a:pPr marL="0" indent="0" algn="just">
              <a:spcBef>
                <a:spcPts val="0"/>
              </a:spcBef>
              <a:buNone/>
            </a:pPr>
            <a:r>
              <a:rPr lang="uk-UA" sz="2400" dirty="0" smtClean="0">
                <a:solidFill>
                  <a:schemeClr val="tx1"/>
                </a:solidFill>
                <a:latin typeface="Times New Roman" pitchFamily="18" charset="0"/>
                <a:cs typeface="Times New Roman" pitchFamily="18" charset="0"/>
              </a:rPr>
              <a:t>     Виходити  із  вагона на міжколійя і знаходитись там під час руху поїзда.</a:t>
            </a:r>
          </a:p>
          <a:p>
            <a:pPr marL="0" indent="0" algn="just">
              <a:spcBef>
                <a:spcPts val="0"/>
              </a:spcBef>
              <a:buNone/>
            </a:pPr>
            <a:r>
              <a:rPr lang="uk-UA" sz="2400" dirty="0" smtClean="0">
                <a:solidFill>
                  <a:schemeClr val="tx1"/>
                </a:solidFill>
                <a:latin typeface="Times New Roman" pitchFamily="18" charset="0"/>
                <a:cs typeface="Times New Roman" pitchFamily="18" charset="0"/>
              </a:rPr>
              <a:t>    Палити  у  вагонах (в тому числі в тамбурах) приміських поїздів,  а також у  непередбачених  для  паління  місцях  вагонів пасажирських поїздів.</a:t>
            </a:r>
          </a:p>
          <a:p>
            <a:pPr marL="0" indent="0" algn="just">
              <a:spcBef>
                <a:spcPts val="0"/>
              </a:spcBef>
              <a:buNone/>
            </a:pPr>
            <a:r>
              <a:rPr lang="uk-UA" sz="2400" dirty="0" smtClean="0">
                <a:solidFill>
                  <a:schemeClr val="tx1"/>
                </a:solidFill>
                <a:latin typeface="Times New Roman" pitchFamily="18" charset="0"/>
                <a:cs typeface="Times New Roman" pitchFamily="18" charset="0"/>
              </a:rPr>
              <a:t>    Без потреби самовільно зупиняти поїзд.</a:t>
            </a:r>
          </a:p>
          <a:p>
            <a:pPr marL="0" indent="0" algn="just">
              <a:spcBef>
                <a:spcPts val="0"/>
              </a:spcBef>
              <a:buNone/>
            </a:pPr>
            <a:r>
              <a:rPr lang="uk-UA" sz="2400" dirty="0" smtClean="0">
                <a:solidFill>
                  <a:schemeClr val="tx1"/>
                </a:solidFill>
                <a:latin typeface="Times New Roman" pitchFamily="18" charset="0"/>
                <a:cs typeface="Times New Roman" pitchFamily="18" charset="0"/>
              </a:rPr>
              <a:t>    Розміщувати ручну поклажу в тамбурах  вагона,  коридорі салону, проходах купе та в проході вагона приміського поїзда.</a:t>
            </a:r>
          </a:p>
          <a:p>
            <a:pPr marL="0" indent="0" algn="just">
              <a:spcBef>
                <a:spcPts val="0"/>
              </a:spcBef>
              <a:buNone/>
            </a:pPr>
            <a:r>
              <a:rPr lang="uk-UA" sz="2400" dirty="0" smtClean="0">
                <a:solidFill>
                  <a:schemeClr val="tx1"/>
                </a:solidFill>
                <a:latin typeface="Times New Roman" pitchFamily="18" charset="0"/>
                <a:cs typeface="Times New Roman" pitchFamily="18" charset="0"/>
              </a:rPr>
              <a:t>    Забруднювати  тамбури,  засмічувати підлогу та сидіння вагонів.</a:t>
            </a:r>
          </a:p>
          <a:p>
            <a:pPr marL="0" indent="0" algn="just">
              <a:spcBef>
                <a:spcPts val="0"/>
              </a:spcBef>
              <a:buNone/>
            </a:pPr>
            <a:r>
              <a:rPr lang="uk-UA" sz="2400" dirty="0" smtClean="0">
                <a:solidFill>
                  <a:schemeClr val="tx1"/>
                </a:solidFill>
                <a:latin typeface="Times New Roman" pitchFamily="18" charset="0"/>
                <a:cs typeface="Times New Roman" pitchFamily="18" charset="0"/>
              </a:rPr>
              <a:t>    Демонтувати обладнання вагонів, псувати оббивку диванів та  сидінь.</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6276" y="218045"/>
            <a:ext cx="8715436" cy="648072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dirty="0" smtClean="0">
                <a:solidFill>
                  <a:schemeClr val="tx1"/>
                </a:solidFill>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ПАСАЖИРАМ ЗАБОРОНЯЄТЬСЯ:</a:t>
            </a:r>
          </a:p>
          <a:p>
            <a:pPr marL="0" indent="0">
              <a:buNone/>
            </a:pPr>
            <a:endParaRPr lang="ru-RU" sz="2400" dirty="0" smtClean="0">
              <a:solidFill>
                <a:schemeClr val="tx1"/>
              </a:solidFill>
              <a:latin typeface="Times New Roman" pitchFamily="18" charset="0"/>
              <a:cs typeface="Times New Roman" pitchFamily="18" charset="0"/>
            </a:endParaRPr>
          </a:p>
          <a:p>
            <a:pPr marL="0" indent="0" algn="just">
              <a:buNone/>
            </a:pPr>
            <a:r>
              <a:rPr lang="uk-UA" sz="2400" dirty="0" smtClean="0">
                <a:solidFill>
                  <a:schemeClr val="tx1"/>
                </a:solidFill>
                <a:latin typeface="Times New Roman" pitchFamily="18" charset="0"/>
                <a:cs typeface="Times New Roman" pitchFamily="18" charset="0"/>
              </a:rPr>
              <a:t>     Бігти по платформі поруч із вагоном поїзда, що прибуває або  відходить,  а  також  перебувати  ближче ніж 2 метри від краю платформи під час проходу поїзда без зупинки.</a:t>
            </a:r>
          </a:p>
          <a:p>
            <a:pPr marL="0" indent="0" algn="just">
              <a:buNone/>
            </a:pPr>
            <a:r>
              <a:rPr lang="uk-UA" sz="2400" dirty="0" smtClean="0">
                <a:solidFill>
                  <a:schemeClr val="tx1"/>
                </a:solidFill>
                <a:latin typeface="Times New Roman" pitchFamily="18" charset="0"/>
                <a:cs typeface="Times New Roman" pitchFamily="18" charset="0"/>
              </a:rPr>
              <a:t>     Залишати  дітей  без  нагляду  дорослих  на  вокзалах, пасажирських  платформах  та  в  поїздах.</a:t>
            </a:r>
          </a:p>
          <a:p>
            <a:pPr marL="0" indent="0" algn="just">
              <a:buNone/>
            </a:pPr>
            <a:r>
              <a:rPr lang="uk-UA" sz="2400" dirty="0" smtClean="0">
                <a:solidFill>
                  <a:schemeClr val="tx1"/>
                </a:solidFill>
                <a:latin typeface="Times New Roman" pitchFamily="18" charset="0"/>
                <a:cs typeface="Times New Roman" pitchFamily="18" charset="0"/>
              </a:rPr>
              <a:t>     Стрибати з платформи на залізничні колії.</a:t>
            </a:r>
          </a:p>
        </p:txBody>
      </p:sp>
      <p:pic>
        <p:nvPicPr>
          <p:cNvPr id="3" name="Picture 2" descr="C:\Users\Андрій\Desktop\Лекція для дітей в школи\1_1025 (1).jpg"/>
          <p:cNvPicPr>
            <a:picLocks noChangeAspect="1" noChangeArrowheads="1"/>
          </p:cNvPicPr>
          <p:nvPr/>
        </p:nvPicPr>
        <p:blipFill>
          <a:blip r:embed="rId2" cstate="print"/>
          <a:srcRect l="1497" t="57837" r="80064" b="16458"/>
          <a:stretch>
            <a:fillRect/>
          </a:stretch>
        </p:blipFill>
        <p:spPr bwMode="auto">
          <a:xfrm>
            <a:off x="1001815" y="4191727"/>
            <a:ext cx="1680971" cy="1757553"/>
          </a:xfrm>
          <a:prstGeom prst="rect">
            <a:avLst/>
          </a:prstGeom>
          <a:noFill/>
        </p:spPr>
      </p:pic>
      <p:pic>
        <p:nvPicPr>
          <p:cNvPr id="5" name="Picture 2" descr="C:\Users\Андрій\Desktop\Лекція для дітей в школи\1_1025 (1).jpg"/>
          <p:cNvPicPr>
            <a:picLocks noChangeAspect="1" noChangeArrowheads="1"/>
          </p:cNvPicPr>
          <p:nvPr/>
        </p:nvPicPr>
        <p:blipFill>
          <a:blip r:embed="rId2" cstate="print"/>
          <a:srcRect l="36408" t="37743" r="46636" b="42978"/>
          <a:stretch>
            <a:fillRect/>
          </a:stretch>
        </p:blipFill>
        <p:spPr bwMode="auto">
          <a:xfrm>
            <a:off x="2691654" y="4216437"/>
            <a:ext cx="1584175" cy="1350954"/>
          </a:xfrm>
          <a:prstGeom prst="rect">
            <a:avLst/>
          </a:prstGeom>
          <a:noFill/>
        </p:spPr>
      </p:pic>
      <p:pic>
        <p:nvPicPr>
          <p:cNvPr id="6" name="Picture 2" descr="C:\Users\Андрій\Desktop\Лекція для дітей в школи\1_1025 (1).jpg"/>
          <p:cNvPicPr>
            <a:picLocks noChangeAspect="1" noChangeArrowheads="1"/>
          </p:cNvPicPr>
          <p:nvPr/>
        </p:nvPicPr>
        <p:blipFill>
          <a:blip r:embed="rId2" cstate="print"/>
          <a:srcRect l="77585" t="58149" r="2902" b="21724"/>
          <a:stretch>
            <a:fillRect/>
          </a:stretch>
        </p:blipFill>
        <p:spPr bwMode="auto">
          <a:xfrm>
            <a:off x="4242175" y="4207493"/>
            <a:ext cx="1768587" cy="1368152"/>
          </a:xfrm>
          <a:prstGeom prst="rect">
            <a:avLst/>
          </a:prstGeom>
          <a:noFill/>
        </p:spPr>
      </p:pic>
      <p:grpSp>
        <p:nvGrpSpPr>
          <p:cNvPr id="7" name="Группа 6"/>
          <p:cNvGrpSpPr/>
          <p:nvPr/>
        </p:nvGrpSpPr>
        <p:grpSpPr>
          <a:xfrm>
            <a:off x="6082851" y="4295267"/>
            <a:ext cx="1801517" cy="1634040"/>
            <a:chOff x="3796483" y="354801"/>
            <a:chExt cx="1801517" cy="1634040"/>
          </a:xfrm>
        </p:grpSpPr>
        <p:pic>
          <p:nvPicPr>
            <p:cNvPr id="8" name="Picture 2" descr="C:\Users\Андрій\Desktop\Лекція для дітей в школи\1_1025 (1).jpg"/>
            <p:cNvPicPr>
              <a:picLocks noChangeAspect="1" noChangeArrowheads="1"/>
            </p:cNvPicPr>
            <p:nvPr/>
          </p:nvPicPr>
          <p:blipFill>
            <a:blip r:embed="rId2" cstate="print"/>
            <a:srcRect l="53017" t="38558" r="30917" b="41113"/>
            <a:stretch>
              <a:fillRect/>
            </a:stretch>
          </p:blipFill>
          <p:spPr bwMode="auto">
            <a:xfrm>
              <a:off x="3796483" y="354801"/>
              <a:ext cx="1721824" cy="1634040"/>
            </a:xfrm>
            <a:prstGeom prst="rect">
              <a:avLst/>
            </a:prstGeom>
            <a:noFill/>
          </p:spPr>
        </p:pic>
        <p:pic>
          <p:nvPicPr>
            <p:cNvPr id="9" name="Picture 2" descr="C:\Users\Андрій\Desktop\Лекція для дітей в школи\1_1025 (1).jpg"/>
            <p:cNvPicPr>
              <a:picLocks noChangeAspect="1" noChangeArrowheads="1"/>
            </p:cNvPicPr>
            <p:nvPr/>
          </p:nvPicPr>
          <p:blipFill>
            <a:blip r:embed="rId2" cstate="print"/>
            <a:srcRect l="66474" t="38558" r="32455" b="47121"/>
            <a:stretch>
              <a:fillRect/>
            </a:stretch>
          </p:blipFill>
          <p:spPr bwMode="auto">
            <a:xfrm>
              <a:off x="5249913" y="395720"/>
              <a:ext cx="348087" cy="1044429"/>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круглений прямокутник 4"/>
          <p:cNvSpPr/>
          <p:nvPr/>
        </p:nvSpPr>
        <p:spPr>
          <a:xfrm>
            <a:off x="5508104" y="6165304"/>
            <a:ext cx="72008"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Заголовок 7"/>
          <p:cNvSpPr>
            <a:spLocks noGrp="1"/>
          </p:cNvSpPr>
          <p:nvPr>
            <p:ph type="ctrTitle"/>
          </p:nvPr>
        </p:nvSpPr>
        <p:spPr/>
        <p:txBody>
          <a:bodyPr/>
          <a:lstStyle/>
          <a:p>
            <a:endParaRPr lang="ru-RU"/>
          </a:p>
        </p:txBody>
      </p:sp>
      <p:sp>
        <p:nvSpPr>
          <p:cNvPr id="9" name="Подзаголовок 8"/>
          <p:cNvSpPr>
            <a:spLocks noGrp="1"/>
          </p:cNvSpPr>
          <p:nvPr>
            <p:ph type="subTitle" idx="1"/>
          </p:nvPr>
        </p:nvSpPr>
        <p:spPr/>
        <p:txBody>
          <a:bodyPr/>
          <a:lstStyle/>
          <a:p>
            <a:endParaRPr lang="ru-RU"/>
          </a:p>
        </p:txBody>
      </p:sp>
      <p:sp>
        <p:nvSpPr>
          <p:cNvPr id="7" name="Содержимое 2"/>
          <p:cNvSpPr txBox="1">
            <a:spLocks/>
          </p:cNvSpPr>
          <p:nvPr/>
        </p:nvSpPr>
        <p:spPr>
          <a:xfrm>
            <a:off x="179511" y="188639"/>
            <a:ext cx="8806833" cy="6495939"/>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algn="ctr"/>
            <a:r>
              <a:rPr lang="uk-UA"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ПАМ’ЯТАЙТЕ!</a:t>
            </a:r>
            <a:r>
              <a:rPr lang="uk-UA" sz="3200" b="1" dirty="0" smtClean="0">
                <a:solidFill>
                  <a:srgbClr val="FF0000"/>
                </a:solidFill>
                <a:latin typeface="Times New Roman" pitchFamily="18" charset="0"/>
                <a:cs typeface="Times New Roman" pitchFamily="18" charset="0"/>
              </a:rPr>
              <a:t> </a:t>
            </a:r>
          </a:p>
          <a:p>
            <a:pPr algn="ctr"/>
            <a:endParaRPr lang="ru-RU" sz="800" b="1" dirty="0" smtClean="0">
              <a:solidFill>
                <a:srgbClr val="FF0000"/>
              </a:solidFill>
              <a:latin typeface="Times New Roman" pitchFamily="18" charset="0"/>
              <a:cs typeface="Times New Roman" pitchFamily="18" charset="0"/>
            </a:endParaRPr>
          </a:p>
          <a:p>
            <a:pPr algn="just"/>
            <a:r>
              <a:rPr lang="uk-UA" sz="2800" dirty="0" smtClean="0">
                <a:latin typeface="Times New Roman" pitchFamily="18" charset="0"/>
                <a:cs typeface="Times New Roman" pitchFamily="18" charset="0"/>
              </a:rPr>
              <a:t>	</a:t>
            </a:r>
            <a:r>
              <a:rPr lang="uk-UA" sz="2400" b="1" dirty="0" smtClean="0">
                <a:latin typeface="Times New Roman" pitchFamily="18" charset="0"/>
                <a:cs typeface="Times New Roman" pitchFamily="18" charset="0"/>
              </a:rPr>
              <a:t>Машиніст локомотива не може відразу зупинити поїзд і запобігти наїзду. Візуально, особливо в темний період доби, дуже важко визначити, з якою швидкістю прямує поїзд. Помилка при оцінці швидкості поїзда часто коштує людині життя.</a:t>
            </a:r>
          </a:p>
          <a:p>
            <a:pPr algn="just"/>
            <a:endParaRPr lang="uk-UA" sz="2400" b="1" dirty="0" smtClean="0">
              <a:latin typeface="Times New Roman" pitchFamily="18" charset="0"/>
              <a:cs typeface="Times New Roman" pitchFamily="18" charset="0"/>
            </a:endParaRPr>
          </a:p>
          <a:p>
            <a:pPr algn="just"/>
            <a:endParaRPr lang="uk-UA" sz="2800" b="1" dirty="0" smtClean="0">
              <a:latin typeface="Times New Roman" pitchFamily="18" charset="0"/>
              <a:cs typeface="Times New Roman" pitchFamily="18" charset="0"/>
            </a:endParaRPr>
          </a:p>
          <a:p>
            <a:pPr algn="just"/>
            <a:endParaRPr lang="uk-UA" sz="2800" b="1" dirty="0" smtClean="0">
              <a:latin typeface="Times New Roman" pitchFamily="18" charset="0"/>
              <a:cs typeface="Times New Roman" pitchFamily="18" charset="0"/>
            </a:endParaRPr>
          </a:p>
          <a:p>
            <a:pPr algn="just"/>
            <a:endParaRPr lang="uk-UA" sz="2800" b="1" dirty="0" smtClean="0">
              <a:latin typeface="Times New Roman" pitchFamily="18" charset="0"/>
              <a:cs typeface="Times New Roman" pitchFamily="18" charset="0"/>
            </a:endParaRPr>
          </a:p>
          <a:p>
            <a:pPr algn="just"/>
            <a:endParaRPr lang="ru-RU" sz="2800" b="1" dirty="0" smtClean="0">
              <a:latin typeface="Times New Roman" pitchFamily="18" charset="0"/>
              <a:cs typeface="Times New Roman" pitchFamily="18" charset="0"/>
            </a:endParaRPr>
          </a:p>
        </p:txBody>
      </p:sp>
      <p:pic>
        <p:nvPicPr>
          <p:cNvPr id="10" name="Picture 2" descr="C:\Users\Андрій\Desktop\Лекція для дітей в школи\завантаження.png"/>
          <p:cNvPicPr>
            <a:picLocks noChangeAspect="1" noChangeArrowheads="1"/>
          </p:cNvPicPr>
          <p:nvPr/>
        </p:nvPicPr>
        <p:blipFill>
          <a:blip r:embed="rId2" cstate="print"/>
          <a:srcRect/>
          <a:stretch>
            <a:fillRect/>
          </a:stretch>
        </p:blipFill>
        <p:spPr bwMode="auto">
          <a:xfrm>
            <a:off x="2005484" y="2780928"/>
            <a:ext cx="5086795" cy="3729952"/>
          </a:xfrm>
          <a:prstGeom prst="rect">
            <a:avLst/>
          </a:prstGeom>
          <a:noFill/>
        </p:spPr>
      </p:pic>
    </p:spTree>
    <p:extLst>
      <p:ext uri="{BB962C8B-B14F-4D97-AF65-F5344CB8AC3E}">
        <p14:creationId xmlns:p14="http://schemas.microsoft.com/office/powerpoint/2010/main" val="1346816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p:txBody>
          <a:bodyPr/>
          <a:lstStyle/>
          <a:p>
            <a:endParaRPr lang="ru-RU"/>
          </a:p>
        </p:txBody>
      </p:sp>
      <p:sp>
        <p:nvSpPr>
          <p:cNvPr id="7" name="Содержимое 2"/>
          <p:cNvSpPr txBox="1">
            <a:spLocks/>
          </p:cNvSpPr>
          <p:nvPr/>
        </p:nvSpPr>
        <p:spPr>
          <a:xfrm>
            <a:off x="179511" y="1052736"/>
            <a:ext cx="8806833" cy="3960440"/>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p>
            <a:pPr algn="just"/>
            <a:endParaRPr lang="ru-RU" sz="2800" b="1" dirty="0" smtClean="0">
              <a:latin typeface="Times New Roman" pitchFamily="18" charset="0"/>
              <a:cs typeface="Times New Roman" pitchFamily="18" charset="0"/>
            </a:endParaRPr>
          </a:p>
          <a:p>
            <a:pPr algn="ctr"/>
            <a:r>
              <a:rPr lang="uk-UA"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ЖИТТЯ –</a:t>
            </a:r>
            <a:r>
              <a:rPr lang="uk-UA" sz="3200" b="1" dirty="0" smtClean="0">
                <a:solidFill>
                  <a:srgbClr val="FF0000"/>
                </a:solidFill>
                <a:latin typeface="Times New Roman" pitchFamily="18" charset="0"/>
                <a:cs typeface="Times New Roman" pitchFamily="18" charset="0"/>
              </a:rPr>
              <a:t> </a:t>
            </a:r>
            <a:r>
              <a:rPr lang="uk-UA" sz="3200" b="1" dirty="0" smtClean="0">
                <a:solidFill>
                  <a:srgbClr val="C00000"/>
                </a:solidFill>
                <a:latin typeface="Times New Roman" pitchFamily="18" charset="0"/>
                <a:cs typeface="Times New Roman" pitchFamily="18" charset="0"/>
              </a:rPr>
              <a:t>ДУЖЕ ВЕЛИКА РОЗПЛАТА ЗА БЕЗТУРБОТНІСТЬ ТА ХАЛАТНІСТЬ</a:t>
            </a:r>
            <a:r>
              <a:rPr lang="uk-UA" sz="3200" b="1" dirty="0" smtClean="0">
                <a:solidFill>
                  <a:srgbClr val="FF0000"/>
                </a:solidFill>
                <a:latin typeface="Times New Roman" pitchFamily="18" charset="0"/>
                <a:cs typeface="Times New Roman" pitchFamily="18" charset="0"/>
              </a:rPr>
              <a:t>. </a:t>
            </a:r>
          </a:p>
          <a:p>
            <a:pPr algn="ctr"/>
            <a:endParaRPr lang="ru-RU" sz="3200" dirty="0" smtClean="0">
              <a:solidFill>
                <a:srgbClr val="FF0000"/>
              </a:solidFill>
              <a:latin typeface="Times New Roman" pitchFamily="18" charset="0"/>
              <a:cs typeface="Times New Roman" pitchFamily="18" charset="0"/>
            </a:endParaRPr>
          </a:p>
          <a:p>
            <a:pPr algn="ctr"/>
            <a:r>
              <a:rPr lang="uk-UA"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ЗАЛІЗНИЧНА КОЛІЯ </a:t>
            </a:r>
            <a:r>
              <a:rPr lang="uk-UA" sz="3200" b="1" dirty="0" smtClean="0">
                <a:solidFill>
                  <a:srgbClr val="FF0000"/>
                </a:solidFill>
                <a:latin typeface="Times New Roman" pitchFamily="18" charset="0"/>
                <a:cs typeface="Times New Roman" pitchFamily="18" charset="0"/>
              </a:rPr>
              <a:t>- </a:t>
            </a:r>
            <a:r>
              <a:rPr lang="uk-UA" sz="3200" b="1" dirty="0" smtClean="0">
                <a:solidFill>
                  <a:srgbClr val="C00000"/>
                </a:solidFill>
                <a:latin typeface="Times New Roman" pitchFamily="18" charset="0"/>
                <a:cs typeface="Times New Roman" pitchFamily="18" charset="0"/>
              </a:rPr>
              <a:t>ЦЕ ЗОНА ПІДВИЩЕНОЇ НЕБЕЗПЕКИ! </a:t>
            </a:r>
          </a:p>
          <a:p>
            <a:pPr algn="ctr"/>
            <a:r>
              <a:rPr lang="uk-UA" sz="3200" b="1" dirty="0" smtClean="0">
                <a:solidFill>
                  <a:srgbClr val="C00000"/>
                </a:solidFill>
                <a:latin typeface="Times New Roman" pitchFamily="18" charset="0"/>
                <a:cs typeface="Times New Roman" pitchFamily="18" charset="0"/>
              </a:rPr>
              <a:t>ПРО ЦЕ ПОВИНЕН ПАМ’ЯТАТИ КОЖЕН!</a:t>
            </a:r>
            <a:endParaRPr lang="ru-RU"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46816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txBox="1">
            <a:spLocks/>
          </p:cNvSpPr>
          <p:nvPr/>
        </p:nvSpPr>
        <p:spPr>
          <a:xfrm>
            <a:off x="179511" y="2780928"/>
            <a:ext cx="8806833" cy="2232248"/>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algn="just"/>
            <a:endParaRPr lang="ru-RU" sz="2800" b="1" dirty="0" smtClean="0">
              <a:latin typeface="Times New Roman" pitchFamily="18" charset="0"/>
              <a:cs typeface="Times New Roman" pitchFamily="18" charset="0"/>
            </a:endParaRPr>
          </a:p>
          <a:p>
            <a:pPr algn="ctr"/>
            <a:r>
              <a:rPr lang="uk-UA" sz="66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ДЯКУЮ ЗА УВАГУ</a:t>
            </a:r>
            <a:endParaRPr lang="ru-RU" sz="6600"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46816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3645024"/>
            <a:ext cx="8715436" cy="283073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just">
              <a:buNone/>
            </a:pPr>
            <a:r>
              <a:rPr lang="ru-RU" sz="2800" dirty="0" smtClean="0">
                <a:latin typeface="Times New Roman" pitchFamily="18" charset="0"/>
                <a:cs typeface="Times New Roman" pitchFamily="18" charset="0"/>
              </a:rPr>
              <a:t> 	   </a:t>
            </a:r>
            <a:r>
              <a:rPr lang="uk-UA" sz="2600" dirty="0" smtClean="0">
                <a:latin typeface="Times New Roman" pitchFamily="18" charset="0"/>
                <a:cs typeface="Times New Roman" pitchFamily="18" charset="0"/>
              </a:rPr>
              <a:t>Правила безпеки громадян на залізничному транспорті України  визначають вимоги щодо безпеки громадян при користуванні послугами залізничного транспорту, знаходженні на території та об'єктах залізничного транспорту. </a:t>
            </a:r>
          </a:p>
          <a:p>
            <a:pPr marL="0" indent="0" algn="just">
              <a:buNone/>
            </a:pPr>
            <a:r>
              <a:rPr lang="uk-UA" sz="2600" dirty="0" smtClean="0">
                <a:latin typeface="Times New Roman" pitchFamily="18" charset="0"/>
                <a:cs typeface="Times New Roman" pitchFamily="18" charset="0"/>
              </a:rPr>
              <a:t>       </a:t>
            </a:r>
            <a:r>
              <a:rPr lang="uk-UA" sz="2600" dirty="0" smtClean="0">
                <a:solidFill>
                  <a:srgbClr val="C00000"/>
                </a:solidFill>
                <a:latin typeface="Times New Roman" pitchFamily="18" charset="0"/>
                <a:cs typeface="Times New Roman" pitchFamily="18" charset="0"/>
              </a:rPr>
              <a:t>Громадяни, які порушують Правила, несуть відповідальність згідно з чинним законодавством України. </a:t>
            </a:r>
            <a:endParaRPr lang="ru-RU" sz="2600" dirty="0" smtClean="0">
              <a:solidFill>
                <a:srgbClr val="C00000"/>
              </a:solidFill>
              <a:latin typeface="Arial" pitchFamily="34" charset="0"/>
              <a:cs typeface="Arial" pitchFamily="34" charset="0"/>
            </a:endParaRPr>
          </a:p>
        </p:txBody>
      </p:sp>
      <p:pic>
        <p:nvPicPr>
          <p:cNvPr id="7" name="Picture 2" descr="C:\Documents and Settings\admin\Рабочий стол\Лекція для дітей в школи\images.jpg"/>
          <p:cNvPicPr>
            <a:picLocks noChangeAspect="1" noChangeArrowheads="1"/>
          </p:cNvPicPr>
          <p:nvPr/>
        </p:nvPicPr>
        <p:blipFill>
          <a:blip r:embed="rId2" cstate="print"/>
          <a:srcRect/>
          <a:stretch>
            <a:fillRect/>
          </a:stretch>
        </p:blipFill>
        <p:spPr bwMode="auto">
          <a:xfrm>
            <a:off x="251520" y="980728"/>
            <a:ext cx="8709600" cy="2664296"/>
          </a:xfrm>
          <a:prstGeom prst="rect">
            <a:avLst/>
          </a:prstGeom>
          <a:noFill/>
        </p:spPr>
      </p:pic>
      <p:sp>
        <p:nvSpPr>
          <p:cNvPr id="6" name="Содержимое 2"/>
          <p:cNvSpPr txBox="1">
            <a:spLocks/>
          </p:cNvSpPr>
          <p:nvPr/>
        </p:nvSpPr>
        <p:spPr>
          <a:xfrm>
            <a:off x="226810" y="348422"/>
            <a:ext cx="8715436" cy="57606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lnSpcReduction="10000"/>
          </a:bodyPr>
          <a:lstStyle/>
          <a:p>
            <a:pPr marL="342900" lvl="0" indent="-342900" algn="ctr">
              <a:spcBef>
                <a:spcPct val="20000"/>
              </a:spcBef>
            </a:pPr>
            <a:r>
              <a:rPr kumimoji="0" lang="ru-RU" sz="28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a:t>
            </a:r>
            <a:r>
              <a:rPr lang="ru-RU" sz="2800" dirty="0" smtClean="0">
                <a:latin typeface="Times New Roman" pitchFamily="18" charset="0"/>
                <a:cs typeface="Times New Roman" pitchFamily="18" charset="0"/>
              </a:rPr>
              <a:t> </a:t>
            </a:r>
            <a:r>
              <a:rPr lang="uk-UA"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ЗАГАЛЬНІ ПОЛОЖЕННЯ</a:t>
            </a:r>
            <a:endParaRPr kumimoji="0" lang="uk-UA" sz="3200" b="1" i="0" u="none" strike="noStrike" kern="1200" cap="none" spc="0" normalizeH="0" baseline="0" dirty="0" smtClean="0">
              <a:ln>
                <a:noFill/>
              </a:ln>
              <a:solidFill>
                <a:srgbClr val="0070C0"/>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3024336"/>
          </a:xfrm>
          <a:gradFill>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noFill/>
          </a:ln>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uk-UA"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ПРАВИЛА БЕЗПЕКИ ДЛЯ ПІШОХОДІВ </a:t>
            </a:r>
          </a:p>
          <a:p>
            <a:pPr algn="ctr">
              <a:buNone/>
            </a:pPr>
            <a:endParaRPr lang="uk-UA" sz="9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pPr>
            <a:r>
              <a:rPr lang="uk-UA"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uk-UA" sz="2400" dirty="0" smtClean="0">
                <a:solidFill>
                  <a:schemeClr val="tx1"/>
                </a:solidFill>
                <a:latin typeface="Arial" pitchFamily="34" charset="0"/>
                <a:cs typeface="Arial" pitchFamily="34" charset="0"/>
              </a:rPr>
              <a:t>Пішоходам  дозволяється  переходити   залізничні   колії тільки у встановлених місцях (пішохідні мости,  переходи,  тунелі, переїзди тощо). На станціях,  де немає мостів і тунелів,  громадянам належить переходити залізничні  колії  у  місцях,  обладнаних  спеціальними настилами, біля яких встановлені покажчики "Перехід через колії". </a:t>
            </a:r>
          </a:p>
        </p:txBody>
      </p:sp>
      <p:pic>
        <p:nvPicPr>
          <p:cNvPr id="1028" name="Picture 4" descr="C:\Users\Андрій\Desktop\Лекція для дітей в школи\Перехід.jpg"/>
          <p:cNvPicPr>
            <a:picLocks noChangeAspect="1" noChangeArrowheads="1"/>
          </p:cNvPicPr>
          <p:nvPr/>
        </p:nvPicPr>
        <p:blipFill>
          <a:blip r:embed="rId2" cstate="print"/>
          <a:srcRect/>
          <a:stretch>
            <a:fillRect/>
          </a:stretch>
        </p:blipFill>
        <p:spPr bwMode="auto">
          <a:xfrm>
            <a:off x="5292080" y="4725144"/>
            <a:ext cx="2307225" cy="1728192"/>
          </a:xfrm>
          <a:prstGeom prst="rect">
            <a:avLst/>
          </a:prstGeom>
          <a:noFill/>
        </p:spPr>
      </p:pic>
      <p:pic>
        <p:nvPicPr>
          <p:cNvPr id="1029" name="Picture 5" descr="C:\Users\Андрій\Desktop\Лекція для дітей в школи\1_1025 (1).jpg"/>
          <p:cNvPicPr>
            <a:picLocks noChangeAspect="1" noChangeArrowheads="1"/>
          </p:cNvPicPr>
          <p:nvPr/>
        </p:nvPicPr>
        <p:blipFill>
          <a:blip r:embed="rId3" cstate="print"/>
          <a:srcRect t="5901" r="47165" b="72680"/>
          <a:stretch>
            <a:fillRect/>
          </a:stretch>
        </p:blipFill>
        <p:spPr bwMode="auto">
          <a:xfrm>
            <a:off x="2409182" y="3253452"/>
            <a:ext cx="5015394" cy="1440160"/>
          </a:xfrm>
          <a:prstGeom prst="rect">
            <a:avLst/>
          </a:prstGeom>
          <a:noFill/>
        </p:spPr>
      </p:pic>
      <p:pic>
        <p:nvPicPr>
          <p:cNvPr id="1030" name="Picture 6" descr="C:\Users\Андрій\Desktop\Лекція для дітей в школи\007.jpg"/>
          <p:cNvPicPr>
            <a:picLocks noChangeAspect="1" noChangeArrowheads="1"/>
          </p:cNvPicPr>
          <p:nvPr/>
        </p:nvPicPr>
        <p:blipFill>
          <a:blip r:embed="rId4" cstate="print"/>
          <a:srcRect t="13140" b="30406"/>
          <a:stretch>
            <a:fillRect/>
          </a:stretch>
        </p:blipFill>
        <p:spPr bwMode="auto">
          <a:xfrm>
            <a:off x="1043608" y="4725144"/>
            <a:ext cx="4176464" cy="1768320"/>
          </a:xfrm>
          <a:prstGeom prst="rect">
            <a:avLst/>
          </a:prstGeom>
          <a:noFill/>
        </p:spPr>
      </p:pic>
      <p:pic>
        <p:nvPicPr>
          <p:cNvPr id="6" name="Picture 2" descr="C:\Users\Андрій\Desktop\Лекція для дітей в школи\d0b1d0b5d0b7d0bfd0b5d0bad0b0-d0bdd0b0-d0b7d0b0d0bbd196d0b7d0bdd0b8d186d196-2.jpg"/>
          <p:cNvPicPr>
            <a:picLocks noChangeAspect="1" noChangeArrowheads="1"/>
          </p:cNvPicPr>
          <p:nvPr/>
        </p:nvPicPr>
        <p:blipFill>
          <a:blip r:embed="rId5" cstate="print"/>
          <a:srcRect l="1804" t="34580" r="91151" b="55189"/>
          <a:stretch>
            <a:fillRect/>
          </a:stretch>
        </p:blipFill>
        <p:spPr bwMode="auto">
          <a:xfrm>
            <a:off x="1277520" y="3388524"/>
            <a:ext cx="1080120" cy="1030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3987120"/>
          </a:xfrm>
          <a:ln>
            <a:noFill/>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just">
              <a:spcBef>
                <a:spcPts val="0"/>
              </a:spcBef>
              <a:buNone/>
            </a:pPr>
            <a:r>
              <a:rPr lang="uk-UA" sz="2400" dirty="0" smtClean="0">
                <a:latin typeface="Times New Roman" pitchFamily="18" charset="0"/>
                <a:cs typeface="Times New Roman" pitchFamily="18" charset="0"/>
              </a:rPr>
              <a:t>      </a:t>
            </a:r>
            <a:r>
              <a:rPr lang="uk-UA" sz="2400" dirty="0" smtClean="0">
                <a:solidFill>
                  <a:schemeClr val="tx1"/>
                </a:solidFill>
                <a:latin typeface="Times New Roman" pitchFamily="18" charset="0"/>
                <a:cs typeface="Times New Roman" pitchFamily="18" charset="0"/>
              </a:rPr>
              <a:t>При  наближенні поїзда (або локомотива, вагона, дрезини тощо) треба зупинитись поза межами  небезпечної  зони,  пропустити його   і,   впевнившись   у   відсутності   рухомого   складу,  що пересувається по сусідніх коліях, почати перехід.</a:t>
            </a:r>
          </a:p>
          <a:p>
            <a:pPr marL="0" indent="0" algn="just">
              <a:spcBef>
                <a:spcPts val="0"/>
              </a:spcBef>
              <a:buNone/>
            </a:pPr>
            <a:r>
              <a:rPr lang="uk-UA" sz="2400" dirty="0" smtClean="0">
                <a:solidFill>
                  <a:schemeClr val="tx1"/>
                </a:solidFill>
                <a:latin typeface="Times New Roman" pitchFamily="18" charset="0"/>
                <a:cs typeface="Times New Roman" pitchFamily="18" charset="0"/>
              </a:rPr>
              <a:t>      Наближаючись до залізничного переїзду, громадяни повинні уважно стежити за світловою  і  звуковою  сигналізацією,  а  також положенням  шлагбаумів.  Переходити  колії дозволяється тільки при відкритому шлагбаумі. При відсутності  шлагбаума  (коли  переїзд  не  охороняється) перед переходом колії необхідно  впевнитись,  що  до  переїзду  не наближається поїзд (або локомотив, вагон, дрезина тощо).</a:t>
            </a:r>
            <a:endParaRPr lang="uk-U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descr="C:\Users\Андрій\Desktop\Лекція для дітей в школи\00a (1).jpg"/>
          <p:cNvPicPr>
            <a:picLocks noChangeAspect="1" noChangeArrowheads="1"/>
          </p:cNvPicPr>
          <p:nvPr/>
        </p:nvPicPr>
        <p:blipFill>
          <a:blip r:embed="rId3" cstate="print"/>
          <a:srcRect/>
          <a:stretch>
            <a:fillRect/>
          </a:stretch>
        </p:blipFill>
        <p:spPr bwMode="auto">
          <a:xfrm>
            <a:off x="251520" y="4236720"/>
            <a:ext cx="3059832" cy="2495152"/>
          </a:xfrm>
          <a:prstGeom prst="rect">
            <a:avLst/>
          </a:prstGeom>
          <a:noFill/>
        </p:spPr>
      </p:pic>
      <p:pic>
        <p:nvPicPr>
          <p:cNvPr id="2051" name="Picture 3" descr="C:\Users\Андрій\Desktop\Лекція для дітей в школи\00b.jpg"/>
          <p:cNvPicPr>
            <a:picLocks noChangeAspect="1" noChangeArrowheads="1"/>
          </p:cNvPicPr>
          <p:nvPr/>
        </p:nvPicPr>
        <p:blipFill rotWithShape="1">
          <a:blip r:embed="rId4" cstate="print"/>
          <a:srcRect l="-2324" t="-12816" r="2324" b="12816"/>
          <a:stretch/>
        </p:blipFill>
        <p:spPr bwMode="auto">
          <a:xfrm>
            <a:off x="5796136" y="3861048"/>
            <a:ext cx="3098812" cy="2574454"/>
          </a:xfrm>
          <a:prstGeom prst="rect">
            <a:avLst/>
          </a:prstGeom>
          <a:noFill/>
        </p:spPr>
      </p:pic>
      <p:pic>
        <p:nvPicPr>
          <p:cNvPr id="2052" name="Picture 4" descr="C:\Users\Андрій\Desktop\Лекція для дітей в школи\images (12).jpg"/>
          <p:cNvPicPr>
            <a:picLocks noChangeAspect="1" noChangeArrowheads="1"/>
          </p:cNvPicPr>
          <p:nvPr/>
        </p:nvPicPr>
        <p:blipFill>
          <a:blip r:embed="rId5" cstate="print"/>
          <a:srcRect/>
          <a:stretch>
            <a:fillRect/>
          </a:stretch>
        </p:blipFill>
        <p:spPr bwMode="auto">
          <a:xfrm>
            <a:off x="3347864" y="4221480"/>
            <a:ext cx="2466975" cy="24946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3164160"/>
          </a:xfrm>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ctr">
              <a:buNone/>
            </a:pP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uk-UA"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ПРАВИЛА БЕЗПЕКИ ПАСАЖИРІВ</a:t>
            </a:r>
          </a:p>
          <a:p>
            <a:pPr marL="0" indent="0" algn="just">
              <a:spcBef>
                <a:spcPts val="0"/>
              </a:spcBef>
              <a:buNone/>
            </a:pPr>
            <a:r>
              <a:rPr lang="uk-UA" sz="2400" dirty="0" smtClean="0">
                <a:solidFill>
                  <a:schemeClr val="tx1"/>
                </a:solidFill>
                <a:latin typeface="Times New Roman" pitchFamily="18" charset="0"/>
                <a:cs typeface="Times New Roman" pitchFamily="18" charset="0"/>
              </a:rPr>
              <a:t>    Підніматися у вагон і виходити з вагона дозволяється тільки</a:t>
            </a:r>
          </a:p>
          <a:p>
            <a:pPr marL="0" indent="0" algn="just">
              <a:spcBef>
                <a:spcPts val="0"/>
              </a:spcBef>
              <a:buNone/>
            </a:pPr>
            <a:r>
              <a:rPr lang="uk-UA" sz="2400" dirty="0" smtClean="0">
                <a:solidFill>
                  <a:schemeClr val="tx1"/>
                </a:solidFill>
                <a:latin typeface="Times New Roman" pitchFamily="18" charset="0"/>
                <a:cs typeface="Times New Roman" pitchFamily="18" charset="0"/>
              </a:rPr>
              <a:t>після повної зупинки поїзда.</a:t>
            </a:r>
          </a:p>
          <a:p>
            <a:pPr marL="0" indent="0" algn="just">
              <a:spcBef>
                <a:spcPts val="0"/>
              </a:spcBef>
              <a:buNone/>
            </a:pPr>
            <a:r>
              <a:rPr lang="uk-UA" sz="2400" dirty="0" smtClean="0">
                <a:solidFill>
                  <a:schemeClr val="tx1"/>
                </a:solidFill>
                <a:latin typeface="Times New Roman" pitchFamily="18" charset="0"/>
                <a:cs typeface="Times New Roman" pitchFamily="18" charset="0"/>
              </a:rPr>
              <a:t>    Посадку пасажирів у вагон і вихід їх з вагона необхідно проводити тільки з боку перонів або посадочних платформ.</a:t>
            </a:r>
          </a:p>
          <a:p>
            <a:pPr marL="0" indent="0" algn="just">
              <a:spcBef>
                <a:spcPts val="0"/>
              </a:spcBef>
              <a:buNone/>
            </a:pPr>
            <a:r>
              <a:rPr lang="uk-UA" sz="2400" dirty="0" smtClean="0">
                <a:solidFill>
                  <a:schemeClr val="tx1"/>
                </a:solidFill>
                <a:latin typeface="Times New Roman" pitchFamily="18" charset="0"/>
                <a:cs typeface="Times New Roman" pitchFamily="18" charset="0"/>
              </a:rPr>
              <a:t>    Дітей під час посадки у вагон і висадки із вагона слід тримати</a:t>
            </a:r>
          </a:p>
          <a:p>
            <a:pPr marL="0" indent="0" algn="just">
              <a:spcBef>
                <a:spcPts val="0"/>
              </a:spcBef>
              <a:buNone/>
            </a:pPr>
            <a:r>
              <a:rPr lang="uk-UA" sz="2400" dirty="0" smtClean="0">
                <a:solidFill>
                  <a:schemeClr val="tx1"/>
                </a:solidFill>
                <a:latin typeface="Times New Roman" pitchFamily="18" charset="0"/>
                <a:cs typeface="Times New Roman" pitchFamily="18" charset="0"/>
              </a:rPr>
              <a:t>за руку або на руках.</a:t>
            </a:r>
          </a:p>
          <a:p>
            <a:pPr marL="0" indent="0" algn="just">
              <a:spcBef>
                <a:spcPts val="0"/>
              </a:spcBef>
              <a:buNone/>
            </a:pPr>
            <a:r>
              <a:rPr lang="uk-UA" sz="2400" dirty="0" smtClean="0">
                <a:solidFill>
                  <a:schemeClr val="tx1"/>
                </a:solidFill>
                <a:latin typeface="Times New Roman" pitchFamily="18" charset="0"/>
                <a:cs typeface="Times New Roman" pitchFamily="18" charset="0"/>
              </a:rPr>
              <a:t>    Виходити із вагона під час зупинки можна тільки з дозволу провідника.</a:t>
            </a:r>
            <a:endParaRPr lang="uk-UA"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buNone/>
            </a:pPr>
            <a:endParaRPr lang="uk-UA" sz="2400" b="1" dirty="0" smtClean="0">
              <a:solidFill>
                <a:srgbClr val="09A71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buNone/>
            </a:pPr>
            <a:endParaRPr lang="uk-UA" sz="2400" b="1" dirty="0" smtClean="0">
              <a:solidFill>
                <a:srgbClr val="09A71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buNone/>
            </a:pPr>
            <a:endParaRPr lang="uk-UA" sz="2400" b="1" dirty="0" smtClean="0">
              <a:solidFill>
                <a:srgbClr val="09A71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buNone/>
            </a:pPr>
            <a:endParaRPr lang="uk-UA" sz="2400" b="1" dirty="0" smtClean="0">
              <a:solidFill>
                <a:srgbClr val="09A71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2" descr="C:\Documents and Settings\admin\Рабочий стол\Лекція для дітей в школи\img709.jpg"/>
          <p:cNvPicPr>
            <a:picLocks noChangeAspect="1" noChangeArrowheads="1"/>
          </p:cNvPicPr>
          <p:nvPr/>
        </p:nvPicPr>
        <p:blipFill>
          <a:blip r:embed="rId2" cstate="print"/>
          <a:srcRect l="41387" r="31840" b="52696"/>
          <a:stretch>
            <a:fillRect/>
          </a:stretch>
        </p:blipFill>
        <p:spPr bwMode="auto">
          <a:xfrm rot="16200000">
            <a:off x="2967609" y="672479"/>
            <a:ext cx="3284984" cy="870877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6192688"/>
          </a:xfrm>
          <a:ln>
            <a:noFill/>
          </a:ln>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ПІШОХОДАМ ЗАБОРОНЯЄТЬСЯ:</a:t>
            </a:r>
          </a:p>
          <a:p>
            <a:pPr marL="0" indent="0">
              <a:buNone/>
            </a:pPr>
            <a:endParaRPr lang="ru-RU" sz="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indent="0" algn="just">
              <a:spcBef>
                <a:spcPts val="0"/>
              </a:spcBef>
              <a:buNone/>
            </a:pPr>
            <a:r>
              <a:rPr lang="uk-UA" sz="2400" dirty="0" smtClean="0">
                <a:solidFill>
                  <a:schemeClr val="tx1"/>
                </a:solidFill>
                <a:latin typeface="Times New Roman" pitchFamily="18" charset="0"/>
                <a:cs typeface="Times New Roman" pitchFamily="18" charset="0"/>
              </a:rPr>
              <a:t>    Переходити  колію  зразу  після  проходу  поїзда  (або локомотива,  вагона, дрезини тощо), не впевнившись, що по сусідніх коліях не пересувається рухомий склад.</a:t>
            </a:r>
          </a:p>
          <a:p>
            <a:pPr marL="0" indent="0" algn="just">
              <a:spcBef>
                <a:spcPts val="0"/>
              </a:spcBef>
              <a:buNone/>
            </a:pPr>
            <a:r>
              <a:rPr lang="ru-RU" sz="2400" dirty="0" smtClean="0">
                <a:solidFill>
                  <a:schemeClr val="tx1"/>
                </a:solidFill>
                <a:latin typeface="Times New Roman" pitchFamily="18" charset="0"/>
                <a:cs typeface="Times New Roman" pitchFamily="18" charset="0"/>
              </a:rPr>
              <a:t>     </a:t>
            </a:r>
            <a:r>
              <a:rPr lang="uk-UA" sz="2400" dirty="0" smtClean="0">
                <a:solidFill>
                  <a:schemeClr val="tx1"/>
                </a:solidFill>
                <a:latin typeface="Times New Roman" pitchFamily="18" charset="0"/>
                <a:cs typeface="Times New Roman" pitchFamily="18" charset="0"/>
              </a:rPr>
              <a:t>Ходити  по  залізничних коліях та наближатися до них на відстань  менше  п'яти  метрів.</a:t>
            </a:r>
          </a:p>
          <a:p>
            <a:pPr marL="0" indent="0" algn="just">
              <a:spcBef>
                <a:spcPts val="0"/>
              </a:spcBef>
              <a:buNone/>
            </a:pPr>
            <a:r>
              <a:rPr lang="uk-UA" sz="2400" dirty="0" smtClean="0">
                <a:solidFill>
                  <a:schemeClr val="tx1"/>
                </a:solidFill>
                <a:latin typeface="Times New Roman" pitchFamily="18" charset="0"/>
                <a:cs typeface="Times New Roman" pitchFamily="18" charset="0"/>
              </a:rPr>
              <a:t>    Переходити  і  перебігати  через  залізничні колії перед поїздом   (або   локомотивом,   вагоном,   дрезиною   тощо),    що наближається, якщо до нього залишилося менше ніж 400 м.  </a:t>
            </a:r>
          </a:p>
        </p:txBody>
      </p:sp>
      <p:pic>
        <p:nvPicPr>
          <p:cNvPr id="3"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50820" t="34917" r="35573" b="49651"/>
          <a:stretch>
            <a:fillRect/>
          </a:stretch>
        </p:blipFill>
        <p:spPr bwMode="auto">
          <a:xfrm>
            <a:off x="611560" y="3933056"/>
            <a:ext cx="2664296" cy="2464525"/>
          </a:xfrm>
          <a:prstGeom prst="rect">
            <a:avLst/>
          </a:prstGeom>
          <a:noFill/>
        </p:spPr>
      </p:pic>
      <p:pic>
        <p:nvPicPr>
          <p:cNvPr id="5"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69649" t="35167" r="16953" b="49249"/>
          <a:stretch>
            <a:fillRect/>
          </a:stretch>
        </p:blipFill>
        <p:spPr bwMode="auto">
          <a:xfrm>
            <a:off x="5796136" y="3933056"/>
            <a:ext cx="2952328" cy="2452883"/>
          </a:xfrm>
          <a:prstGeom prst="rect">
            <a:avLst/>
          </a:prstGeom>
          <a:noFill/>
        </p:spPr>
      </p:pic>
      <p:pic>
        <p:nvPicPr>
          <p:cNvPr id="6" name="Picture 3" descr="C:\Users\Андрій\Desktop\Лекція для дітей в школи\2013.jpg"/>
          <p:cNvPicPr>
            <a:picLocks noChangeAspect="1" noChangeArrowheads="1"/>
          </p:cNvPicPr>
          <p:nvPr/>
        </p:nvPicPr>
        <p:blipFill>
          <a:blip r:embed="rId3" cstate="print"/>
          <a:srcRect l="67703" t="41921" r="2185" b="3630"/>
          <a:stretch>
            <a:fillRect/>
          </a:stretch>
        </p:blipFill>
        <p:spPr bwMode="auto">
          <a:xfrm>
            <a:off x="3419872" y="3933056"/>
            <a:ext cx="2284314" cy="24572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648072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dirty="0" smtClean="0">
                <a:solidFill>
                  <a:schemeClr val="tx1"/>
                </a:solidFill>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ПІШОХОДАМ ЗАБОРОНЯЄТЬСЯ:</a:t>
            </a:r>
            <a:endParaRPr lang="uk-UA" dirty="0" smtClean="0">
              <a:solidFill>
                <a:schemeClr val="tx1"/>
              </a:solidFill>
              <a:latin typeface="Times New Roman" pitchFamily="18" charset="0"/>
              <a:cs typeface="Times New Roman" pitchFamily="18" charset="0"/>
            </a:endParaRPr>
          </a:p>
          <a:p>
            <a:pPr marL="0" indent="0" algn="just">
              <a:buNone/>
            </a:pPr>
            <a:endParaRPr lang="uk-UA" sz="2400" dirty="0" smtClean="0">
              <a:solidFill>
                <a:schemeClr val="tx1"/>
              </a:solidFill>
              <a:latin typeface="Times New Roman" pitchFamily="18" charset="0"/>
              <a:cs typeface="Times New Roman" pitchFamily="18" charset="0"/>
            </a:endParaRPr>
          </a:p>
          <a:p>
            <a:pPr marL="0" indent="0" algn="just">
              <a:buNone/>
            </a:pPr>
            <a:r>
              <a:rPr lang="uk-UA" sz="2400" dirty="0" smtClean="0">
                <a:solidFill>
                  <a:schemeClr val="tx1"/>
                </a:solidFill>
                <a:latin typeface="Times New Roman" pitchFamily="18" charset="0"/>
                <a:cs typeface="Times New Roman" pitchFamily="18" charset="0"/>
              </a:rPr>
              <a:t>    Переходити та переїжджати залізничні колії при закритому положенні   шлагбаума  або  при  червоному  світлі  світлофора  та звуковому  сигналі  переїзної сигналізації.</a:t>
            </a:r>
          </a:p>
          <a:p>
            <a:pPr marL="0" indent="0" algn="just">
              <a:buNone/>
            </a:pPr>
            <a:r>
              <a:rPr lang="uk-UA" sz="2400" dirty="0" smtClean="0">
                <a:solidFill>
                  <a:schemeClr val="tx1"/>
                </a:solidFill>
                <a:latin typeface="Times New Roman" pitchFamily="18" charset="0"/>
                <a:cs typeface="Times New Roman" pitchFamily="18" charset="0"/>
              </a:rPr>
              <a:t>    На   станціях  і  перегонах  пролізати  під  вагонами  і перелізати через автозчепи для переходу через колію.</a:t>
            </a:r>
          </a:p>
        </p:txBody>
      </p:sp>
      <p:pic>
        <p:nvPicPr>
          <p:cNvPr id="3"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50629" t="79689" r="35892" b="5293"/>
          <a:stretch>
            <a:fillRect/>
          </a:stretch>
        </p:blipFill>
        <p:spPr bwMode="auto">
          <a:xfrm>
            <a:off x="755576" y="3356992"/>
            <a:ext cx="3325646" cy="2646573"/>
          </a:xfrm>
          <a:prstGeom prst="rect">
            <a:avLst/>
          </a:prstGeom>
          <a:noFill/>
        </p:spPr>
      </p:pic>
      <p:pic>
        <p:nvPicPr>
          <p:cNvPr id="5"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17244" t="79652" r="69482" b="5357"/>
          <a:stretch>
            <a:fillRect/>
          </a:stretch>
        </p:blipFill>
        <p:spPr bwMode="auto">
          <a:xfrm>
            <a:off x="4788024" y="3429000"/>
            <a:ext cx="3197049" cy="25792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51520" y="188640"/>
            <a:ext cx="8715436" cy="648072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dirty="0" smtClean="0">
                <a:solidFill>
                  <a:schemeClr val="tx1"/>
                </a:solidFill>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ПІШОХОДАМ ЗАБОРОНЯЄТЬСЯ:</a:t>
            </a:r>
            <a:endParaRPr lang="uk-UA" dirty="0" smtClean="0">
              <a:solidFill>
                <a:schemeClr val="tx1"/>
              </a:solidFill>
              <a:latin typeface="Times New Roman" pitchFamily="18" charset="0"/>
              <a:cs typeface="Times New Roman" pitchFamily="18" charset="0"/>
            </a:endParaRPr>
          </a:p>
          <a:p>
            <a:pPr marL="0" indent="0" algn="just">
              <a:buNone/>
            </a:pPr>
            <a:endParaRPr lang="uk-UA" sz="800" dirty="0" smtClean="0">
              <a:solidFill>
                <a:schemeClr val="tx1"/>
              </a:solidFill>
              <a:latin typeface="Times New Roman" pitchFamily="18" charset="0"/>
              <a:cs typeface="Times New Roman" pitchFamily="18" charset="0"/>
            </a:endParaRPr>
          </a:p>
          <a:p>
            <a:pPr marL="0" indent="0" algn="just">
              <a:spcBef>
                <a:spcPts val="0"/>
              </a:spcBef>
              <a:buNone/>
            </a:pPr>
            <a:r>
              <a:rPr lang="uk-UA" sz="2400" dirty="0" smtClean="0">
                <a:solidFill>
                  <a:schemeClr val="tx1"/>
                </a:solidFill>
                <a:latin typeface="Times New Roman" pitchFamily="18" charset="0"/>
                <a:cs typeface="Times New Roman" pitchFamily="18" charset="0"/>
              </a:rPr>
              <a:t>    Проходити  по  залізничних   мостах   і   тунелях,   не обладнаних спеціальними настилами для проходу пішоходів.</a:t>
            </a:r>
          </a:p>
          <a:p>
            <a:pPr marL="0" indent="0" algn="just">
              <a:spcBef>
                <a:spcPts val="0"/>
              </a:spcBef>
              <a:buNone/>
            </a:pPr>
            <a:r>
              <a:rPr lang="uk-UA" sz="2400" dirty="0" smtClean="0">
                <a:solidFill>
                  <a:schemeClr val="tx1"/>
                </a:solidFill>
                <a:latin typeface="Times New Roman" pitchFamily="18" charset="0"/>
                <a:cs typeface="Times New Roman" pitchFamily="18" charset="0"/>
              </a:rPr>
              <a:t>    Обходити вагони, що стоять на колії, на відстані менше п'яти  метрів  від  крайнього  вагона.</a:t>
            </a:r>
          </a:p>
          <a:p>
            <a:pPr marL="0" indent="0" algn="just">
              <a:spcBef>
                <a:spcPts val="0"/>
              </a:spcBef>
              <a:buNone/>
            </a:pPr>
            <a:r>
              <a:rPr lang="uk-UA" sz="2400" dirty="0" smtClean="0">
                <a:solidFill>
                  <a:schemeClr val="tx1"/>
                </a:solidFill>
                <a:latin typeface="Times New Roman" pitchFamily="18" charset="0"/>
                <a:cs typeface="Times New Roman" pitchFamily="18" charset="0"/>
              </a:rPr>
              <a:t>    Проходити  між  </a:t>
            </a:r>
            <a:r>
              <a:rPr lang="uk-UA" sz="2400" dirty="0" err="1" smtClean="0">
                <a:solidFill>
                  <a:schemeClr val="tx1"/>
                </a:solidFill>
                <a:latin typeface="Times New Roman" pitchFamily="18" charset="0"/>
                <a:cs typeface="Times New Roman" pitchFamily="18" charset="0"/>
              </a:rPr>
              <a:t>розчепленими</a:t>
            </a:r>
            <a:r>
              <a:rPr lang="uk-UA" sz="2400" dirty="0" smtClean="0">
                <a:solidFill>
                  <a:schemeClr val="tx1"/>
                </a:solidFill>
                <a:latin typeface="Times New Roman" pitchFamily="18" charset="0"/>
                <a:cs typeface="Times New Roman" pitchFamily="18" charset="0"/>
              </a:rPr>
              <a:t>  вагонами,  що  стоять на колії,  якщо  відстань  між  ними  менше  десяти метрів.</a:t>
            </a:r>
          </a:p>
          <a:p>
            <a:pPr marL="0" indent="0" algn="just">
              <a:spcBef>
                <a:spcPts val="0"/>
              </a:spcBef>
              <a:buNone/>
            </a:pPr>
            <a:r>
              <a:rPr lang="uk-UA" sz="2400" dirty="0" smtClean="0">
                <a:solidFill>
                  <a:schemeClr val="tx1"/>
                </a:solidFill>
                <a:latin typeface="Times New Roman" pitchFamily="18" charset="0"/>
                <a:cs typeface="Times New Roman" pitchFamily="18" charset="0"/>
              </a:rPr>
              <a:t>    На електрифікованих  лініях  підніматися  на  опори,  а також  торкатись  до металевих проводів заземлення,  які ідуть від опори до рейки.</a:t>
            </a:r>
          </a:p>
          <a:p>
            <a:pPr marL="0" indent="0" algn="just">
              <a:spcBef>
                <a:spcPts val="0"/>
              </a:spcBef>
              <a:buNone/>
            </a:pPr>
            <a:r>
              <a:rPr lang="uk-UA" sz="2400" dirty="0" smtClean="0">
                <a:solidFill>
                  <a:schemeClr val="tx1"/>
                </a:solidFill>
                <a:latin typeface="Times New Roman" pitchFamily="18" charset="0"/>
                <a:cs typeface="Times New Roman" pitchFamily="18" charset="0"/>
              </a:rPr>
              <a:t>    Підніматися на дахи поїздів, локомотивів та вагонів, а також  на  конструкції  мостів, освітлювальних вишок тощо</a:t>
            </a:r>
            <a:r>
              <a:rPr lang="ru-RU" sz="2400" dirty="0" smtClean="0">
                <a:solidFill>
                  <a:schemeClr val="tx1"/>
                </a:solidFill>
                <a:latin typeface="Times New Roman" pitchFamily="18" charset="0"/>
                <a:cs typeface="Times New Roman" pitchFamily="18" charset="0"/>
              </a:rPr>
              <a:t>.</a:t>
            </a:r>
            <a:endParaRPr lang="uk-UA" sz="2400" dirty="0" smtClean="0">
              <a:solidFill>
                <a:schemeClr val="tx1"/>
              </a:solidFill>
              <a:latin typeface="Times New Roman" pitchFamily="18" charset="0"/>
              <a:cs typeface="Times New Roman" pitchFamily="18" charset="0"/>
            </a:endParaRPr>
          </a:p>
        </p:txBody>
      </p:sp>
      <p:pic>
        <p:nvPicPr>
          <p:cNvPr id="7"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69254" t="79794" r="16342" b="5380"/>
          <a:stretch>
            <a:fillRect/>
          </a:stretch>
        </p:blipFill>
        <p:spPr bwMode="auto">
          <a:xfrm>
            <a:off x="5508104" y="5013176"/>
            <a:ext cx="2216999" cy="1630146"/>
          </a:xfrm>
          <a:prstGeom prst="rect">
            <a:avLst/>
          </a:prstGeom>
          <a:noFill/>
        </p:spPr>
      </p:pic>
      <p:pic>
        <p:nvPicPr>
          <p:cNvPr id="8"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36091" t="79549" r="50658" b="5485"/>
          <a:stretch>
            <a:fillRect/>
          </a:stretch>
        </p:blipFill>
        <p:spPr bwMode="auto">
          <a:xfrm>
            <a:off x="1259632" y="5013176"/>
            <a:ext cx="2020818" cy="1630372"/>
          </a:xfrm>
          <a:prstGeom prst="rect">
            <a:avLst/>
          </a:prstGeom>
          <a:noFill/>
        </p:spPr>
      </p:pic>
      <p:pic>
        <p:nvPicPr>
          <p:cNvPr id="9" name="Picture 3" descr="C:\Users\Андрій\Desktop\Лекція для дітей в школи\1_1025 (1).jpg"/>
          <p:cNvPicPr>
            <a:picLocks noChangeAspect="1" noChangeArrowheads="1"/>
          </p:cNvPicPr>
          <p:nvPr/>
        </p:nvPicPr>
        <p:blipFill>
          <a:blip r:embed="rId3" cstate="print"/>
          <a:srcRect l="39872" t="59550" r="43547" b="19760"/>
          <a:stretch>
            <a:fillRect/>
          </a:stretch>
        </p:blipFill>
        <p:spPr bwMode="auto">
          <a:xfrm>
            <a:off x="3491880" y="5013176"/>
            <a:ext cx="1873166" cy="16089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6276" y="218045"/>
            <a:ext cx="8715436" cy="648072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uk-UA" dirty="0" smtClean="0">
                <a:solidFill>
                  <a:schemeClr val="tx1"/>
                </a:solidFill>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ПІШОХОДАМ ЗАБОРОНЯЄТЬСЯ:</a:t>
            </a:r>
          </a:p>
          <a:p>
            <a:pPr marL="0" indent="0" algn="ctr">
              <a:buNone/>
            </a:pPr>
            <a:endPar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spcBef>
                <a:spcPts val="0"/>
              </a:spcBef>
              <a:buNone/>
            </a:pPr>
            <a:r>
              <a:rPr lang="uk-UA" sz="2400" dirty="0" smtClean="0">
                <a:solidFill>
                  <a:schemeClr val="tx1"/>
                </a:solidFill>
                <a:latin typeface="Times New Roman" pitchFamily="18" charset="0"/>
                <a:cs typeface="Times New Roman" pitchFamily="18" charset="0"/>
              </a:rPr>
              <a:t>     Підходити ближче ніж на 0,5  метра  до  краю  платформи після  оголошення  про  подачу  або прибуття поїзда до його повної зупинки.</a:t>
            </a:r>
          </a:p>
          <a:p>
            <a:pPr marL="0" indent="0" algn="just">
              <a:spcBef>
                <a:spcPts val="0"/>
              </a:spcBef>
              <a:buNone/>
            </a:pPr>
            <a:r>
              <a:rPr lang="uk-UA" sz="2400" dirty="0" smtClean="0">
                <a:solidFill>
                  <a:schemeClr val="tx1"/>
                </a:solidFill>
                <a:latin typeface="Times New Roman" pitchFamily="18" charset="0"/>
                <a:cs typeface="Times New Roman" pitchFamily="18" charset="0"/>
              </a:rPr>
              <a:t>     Наближатися  до  електропроводу,  що  лежить  на землі, ближче ніж на 10 метрів.</a:t>
            </a:r>
          </a:p>
          <a:p>
            <a:pPr marL="0" indent="0" algn="just">
              <a:spcBef>
                <a:spcPts val="0"/>
              </a:spcBef>
              <a:buNone/>
            </a:pPr>
            <a:r>
              <a:rPr lang="uk-UA" sz="2400" dirty="0" smtClean="0">
                <a:solidFill>
                  <a:schemeClr val="tx1"/>
                </a:solidFill>
                <a:latin typeface="Times New Roman" pitchFamily="18" charset="0"/>
                <a:cs typeface="Times New Roman" pitchFamily="18" charset="0"/>
              </a:rPr>
              <a:t>     Класти на рейки залізничної колії будь-які предмети.</a:t>
            </a:r>
          </a:p>
          <a:p>
            <a:pPr marL="0" indent="0">
              <a:buNone/>
            </a:pPr>
            <a:endParaRPr lang="uk-UA" sz="2400" dirty="0" smtClean="0">
              <a:solidFill>
                <a:schemeClr val="tx1"/>
              </a:solidFill>
              <a:latin typeface="Times New Roman" pitchFamily="18" charset="0"/>
              <a:cs typeface="Times New Roman" pitchFamily="18" charset="0"/>
            </a:endParaRPr>
          </a:p>
          <a:p>
            <a:pPr marL="0" indent="0" algn="just">
              <a:buNone/>
            </a:pPr>
            <a:endParaRPr lang="uk-UA" sz="800" dirty="0" smtClean="0">
              <a:solidFill>
                <a:schemeClr val="tx1"/>
              </a:solidFill>
              <a:latin typeface="Times New Roman" pitchFamily="18" charset="0"/>
              <a:cs typeface="Times New Roman" pitchFamily="18" charset="0"/>
            </a:endParaRPr>
          </a:p>
          <a:p>
            <a:pPr marL="0" indent="0" algn="just">
              <a:spcBef>
                <a:spcPts val="0"/>
              </a:spcBef>
              <a:buNone/>
            </a:pPr>
            <a:r>
              <a:rPr lang="uk-UA" sz="2400" dirty="0" smtClean="0">
                <a:solidFill>
                  <a:schemeClr val="tx1"/>
                </a:solidFill>
                <a:latin typeface="Times New Roman" pitchFamily="18" charset="0"/>
                <a:cs typeface="Times New Roman" pitchFamily="18" charset="0"/>
              </a:rPr>
              <a:t>    </a:t>
            </a:r>
          </a:p>
        </p:txBody>
      </p:sp>
      <p:pic>
        <p:nvPicPr>
          <p:cNvPr id="6"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36065" t="34750" r="50410" b="49312"/>
          <a:stretch>
            <a:fillRect/>
          </a:stretch>
        </p:blipFill>
        <p:spPr bwMode="auto">
          <a:xfrm>
            <a:off x="251520" y="3717032"/>
            <a:ext cx="2835705" cy="2386790"/>
          </a:xfrm>
          <a:prstGeom prst="rect">
            <a:avLst/>
          </a:prstGeom>
          <a:noFill/>
        </p:spPr>
      </p:pic>
      <p:pic>
        <p:nvPicPr>
          <p:cNvPr id="10"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84231" t="35345" r="2289" b="49206"/>
          <a:stretch>
            <a:fillRect/>
          </a:stretch>
        </p:blipFill>
        <p:spPr bwMode="auto">
          <a:xfrm>
            <a:off x="3131840" y="3717032"/>
            <a:ext cx="2902684" cy="2376264"/>
          </a:xfrm>
          <a:prstGeom prst="rect">
            <a:avLst/>
          </a:prstGeom>
          <a:noFill/>
        </p:spPr>
      </p:pic>
      <p:pic>
        <p:nvPicPr>
          <p:cNvPr id="11" name="Picture 2" descr="C:\Users\Андрій\Desktop\Лекція для дітей в школи\d0b1d0b5d0b7d0bfd0b5d0bad0b0-d0bdd0b0-d0b7d0b0d0bbd196d0b7d0bdd0b8d186d196-2.jpg"/>
          <p:cNvPicPr>
            <a:picLocks noChangeAspect="1" noChangeArrowheads="1"/>
          </p:cNvPicPr>
          <p:nvPr/>
        </p:nvPicPr>
        <p:blipFill>
          <a:blip r:embed="rId2" cstate="print"/>
          <a:srcRect l="84342" t="79744" r="2186" b="5430"/>
          <a:stretch>
            <a:fillRect/>
          </a:stretch>
        </p:blipFill>
        <p:spPr bwMode="auto">
          <a:xfrm>
            <a:off x="6077759" y="3717031"/>
            <a:ext cx="2814721" cy="236475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7247284</TotalTime>
  <Words>741</Words>
  <Application>Microsoft Office PowerPoint</Application>
  <PresentationFormat>Экран (4:3)</PresentationFormat>
  <Paragraphs>87</Paragraphs>
  <Slides>15</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ЗНАКИ ТА МАРКУВАННЯ БЕЗПЕКИ НА ОБ'ЄКТАХ ЗАЛІЗНИЧНОГО ТРАНСПОРТУ ЗАГАЛЬНОГО КОРИСТУВАННЯ</dc:title>
  <dc:creator>Sara Yasmeen (Wipro Technologies)</dc:creator>
  <cp:lastModifiedBy>PC</cp:lastModifiedBy>
  <cp:revision>177</cp:revision>
  <dcterms:created xsi:type="dcterms:W3CDTF">2010-02-23T11:30:32Z</dcterms:created>
  <dcterms:modified xsi:type="dcterms:W3CDTF">2024-06-14T07:21:24Z</dcterms:modified>
</cp:coreProperties>
</file>